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6"/>
  </p:notesMasterIdLst>
  <p:sldIdLst>
    <p:sldId id="256" r:id="rId2"/>
    <p:sldId id="360" r:id="rId3"/>
    <p:sldId id="258" r:id="rId4"/>
    <p:sldId id="257" r:id="rId5"/>
    <p:sldId id="304" r:id="rId6"/>
    <p:sldId id="260" r:id="rId7"/>
    <p:sldId id="261" r:id="rId8"/>
    <p:sldId id="262" r:id="rId9"/>
    <p:sldId id="355" r:id="rId10"/>
    <p:sldId id="313" r:id="rId11"/>
    <p:sldId id="319" r:id="rId12"/>
    <p:sldId id="323" r:id="rId13"/>
    <p:sldId id="325" r:id="rId14"/>
    <p:sldId id="324" r:id="rId15"/>
    <p:sldId id="322" r:id="rId16"/>
    <p:sldId id="320" r:id="rId17"/>
    <p:sldId id="326" r:id="rId18"/>
    <p:sldId id="327" r:id="rId19"/>
    <p:sldId id="330" r:id="rId20"/>
    <p:sldId id="328" r:id="rId21"/>
    <p:sldId id="329" r:id="rId22"/>
    <p:sldId id="359" r:id="rId23"/>
    <p:sldId id="321" r:id="rId24"/>
    <p:sldId id="331" r:id="rId25"/>
    <p:sldId id="332" r:id="rId26"/>
    <p:sldId id="333" r:id="rId27"/>
    <p:sldId id="334" r:id="rId28"/>
    <p:sldId id="356" r:id="rId29"/>
    <p:sldId id="310" r:id="rId30"/>
    <p:sldId id="358" r:id="rId31"/>
    <p:sldId id="354" r:id="rId32"/>
    <p:sldId id="357" r:id="rId33"/>
    <p:sldId id="311" r:id="rId34"/>
    <p:sldId id="31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32" autoAdjust="0"/>
    <p:restoredTop sz="94660"/>
  </p:normalViewPr>
  <p:slideViewPr>
    <p:cSldViewPr snapToGrid="0">
      <p:cViewPr>
        <p:scale>
          <a:sx n="77" d="100"/>
          <a:sy n="77" d="100"/>
        </p:scale>
        <p:origin x="-936" y="-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826B3-D82B-4620-AC91-2E9C26557A78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4AB73-1A34-4353-A050-A61330D947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744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6550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207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144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334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490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7662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215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469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395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374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817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99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09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852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707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074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BF021-7986-4E5F-8B7E-A203422D585A}" type="datetimeFigureOut">
              <a:rPr lang="el-GR" smtClean="0"/>
              <a:t>19/11/2019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AABF3C-F3C1-4655-9265-9243593160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71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003901c4a067$8f1525e0$db9210d5@panagiotiszerid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urldefense.proofpoint.com/v2/url?u=http-3A__app.expressemailmarketing.com_get.link-3Flinkid-3D8369528-26subscriberid-3D565758883-26campaignid-3D2273345-26linkurl-3Dhttp-3A__www.yesemails.com_&amp;d=BQMFaQ&amp;c=JL-fUnQvtjNLb7dA39cQUcqmjBVITE8MbOdX7Lx6ge8&amp;r=vYXX1IIgpVthikoWbnQtDw&amp;m=qvXINwFyFCvlHfKl81pM_zukcODpP45g1i8tbLm4Lb0&amp;s=q828h0fVoI4Om2-0guuBCWtiKCZTQzGK7WCRUN1iGag&amp;e=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cid:AEDE03EB1BD1438FBE13039042284C89@BobeNew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cid:rLgsdS29hM9OOzh2suSD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cid:4Oc5wpydLTXpyMMMEzg7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erierga.gr/?p=160519" TargetMode="Externa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12DA4.5CC50FC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6.2242782129@web172205.mail.ir2.yahoo.com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ogle.gr/imgres?imgurl=https://thumbs.dreamstime.com/z/boy-holding-stop-sign-20730310.jpg&amp;imgrefurl=https://www.dreamstime.com/photos-images/boy-holding-stop-sign.html&amp;docid=gxAb2DmUTzbvaM&amp;tbnid=XyTOyK9PH-ggSM:&amp;vet=10ahUKEwjnvLbu-9fXAhWJA5oKHTxdChw4rAIQMwhJKEcwRw..i&amp;w=1300&amp;h=955&amp;bih=633&amp;biw=1280&amp;q=stop%20sign&amp;ved=0ahUKEwjnvLbu-9fXAhWJA5oKHTxdChw4rAIQMwhJKEcwRw&amp;iact=mrc&amp;uact=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l0y0WHwGA7PkaSOqxP7J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part3.D33256A0.BCC64F40@gmail.co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973" y="2001794"/>
            <a:ext cx="10470292" cy="3550509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114925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ETHICAL GLOBAL MANAGER:</a:t>
            </a:r>
            <a:br>
              <a:rPr lang="en-US" sz="49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9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RESPECT, HELP, DREAM, DARE!</a:t>
            </a:r>
            <a:br>
              <a:rPr lang="en-US" sz="49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(Meta-Values)</a:t>
            </a:r>
            <a:b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John Thanopoulos </a:t>
            </a:r>
            <a:b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29</a:t>
            </a:r>
            <a:r>
              <a:rPr lang="en-US" sz="28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</a:t>
            </a:r>
            <a:r>
              <a:rPr lang="en-US" sz="2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7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Athens, </a:t>
            </a:r>
            <a:r>
              <a:rPr lang="en-US" sz="2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Greece</a:t>
            </a:r>
            <a:br>
              <a:rPr lang="en-US" sz="27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HSSS 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Conference, University of </a:t>
            </a:r>
            <a:r>
              <a:rPr 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Piraeus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</a:b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                       </a:t>
            </a:r>
            <a:r>
              <a:rPr lang="en-US" sz="3600" b="1" u="sng" dirty="0" smtClean="0"/>
              <a:t>T</a:t>
            </a:r>
            <a:r>
              <a:rPr lang="en-US" sz="3600" dirty="0" smtClean="0"/>
              <a:t>eachings!</a:t>
            </a:r>
            <a:endParaRPr lang="el-GR" sz="3600" b="1" u="sng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 descr="cid:003901c4a067$8f1525e0$db9210d5@panagiotiszerid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16" y="377687"/>
            <a:ext cx="7076303" cy="5026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2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2586681" y="1581665"/>
            <a:ext cx="68456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u="sng" dirty="0" smtClean="0">
                <a:solidFill>
                  <a:srgbClr val="C00000"/>
                </a:solidFill>
              </a:rPr>
              <a:t>HELP</a:t>
            </a:r>
            <a:r>
              <a:rPr lang="el-GR" sz="9600" dirty="0">
                <a:solidFill>
                  <a:srgbClr val="C00000"/>
                </a:solidFill>
              </a:rPr>
              <a:t/>
            </a:r>
            <a:br>
              <a:rPr lang="el-GR" sz="9600" dirty="0">
                <a:solidFill>
                  <a:srgbClr val="C00000"/>
                </a:solidFill>
              </a:rPr>
            </a:b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8722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                           </a:t>
            </a:r>
            <a:r>
              <a:rPr lang="en-US" sz="2800" b="1" u="sng" dirty="0" smtClean="0"/>
              <a:t>H</a:t>
            </a:r>
            <a:r>
              <a:rPr lang="en-US" sz="2800" dirty="0" smtClean="0"/>
              <a:t>elp 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224216" y="247135"/>
            <a:ext cx="6845643" cy="454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6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                               </a:t>
            </a:r>
            <a:r>
              <a:rPr lang="en-US" sz="2800" b="1" u="sng" dirty="0" smtClean="0"/>
              <a:t>E</a:t>
            </a:r>
            <a:r>
              <a:rPr lang="en-US" sz="2800" dirty="0" smtClean="0"/>
              <a:t>njoy!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Picture Placeholder 6" descr="http://app.expressemailmarketing.com/get.link?linkid=8369528&amp;subscriberid=565758883&amp;campaignid=2273345&amp;linkurl=http://www.yesemails.com/">
            <a:hlinkClick r:id="rId2" tgtFrame="_blank" tooltip="http://app.expressemailmarketing.com/get.link?linkid=8369528&amp;amp;subscriberid=565758883&amp;amp;campaignid=2273345&amp;amp;linkurl=http://www.yesemails.com/"/>
          </p:cNvPr>
          <p:cNvPicPr>
            <a:picLocks noGrp="1"/>
          </p:cNvPicPr>
          <p:nvPr>
            <p:ph type="pic"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r="11758"/>
          <a:stretch>
            <a:fillRect/>
          </a:stretch>
        </p:blipFill>
        <p:spPr bwMode="auto">
          <a:xfrm>
            <a:off x="1746422" y="255373"/>
            <a:ext cx="9758190" cy="4234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21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AR" sz="3600" dirty="0" smtClean="0"/>
              <a:t>"</a:t>
            </a:r>
            <a:r>
              <a:rPr lang="en-IN" sz="3600" b="1" u="sng" dirty="0"/>
              <a:t>L</a:t>
            </a:r>
            <a:r>
              <a:rPr lang="en-IN" sz="3600" dirty="0"/>
              <a:t>eaning" - a Statue </a:t>
            </a:r>
            <a:r>
              <a:rPr lang="es-AR" sz="3600" dirty="0" err="1"/>
              <a:t>by</a:t>
            </a:r>
            <a:r>
              <a:rPr lang="es-AR" sz="3600" dirty="0"/>
              <a:t> Emil </a:t>
            </a:r>
            <a:r>
              <a:rPr lang="es-AR" sz="3600" dirty="0" smtClean="0"/>
              <a:t>Alzamora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 descr="http://3.bp.blogspot.com/-_t59oxOLV2c/VdiGLgqbVUI/AAAAAAAA_Kk/hhAzGiwskgY/s1600/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49" y="164757"/>
            <a:ext cx="6483177" cy="4604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629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                        </a:t>
            </a:r>
            <a:r>
              <a:rPr lang="en-US" sz="3600" b="1" u="sng" dirty="0" smtClean="0"/>
              <a:t>P</a:t>
            </a:r>
            <a:r>
              <a:rPr lang="en-US" sz="3600" dirty="0" smtClean="0"/>
              <a:t>icture the World!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Picture Placeholder 6"/>
          <p:cNvPicPr>
            <a:picLocks noGrp="1"/>
          </p:cNvPicPr>
          <p:nvPr>
            <p:ph type="pic" idx="1"/>
          </p:nvPr>
        </p:nvPicPr>
        <p:blipFill>
          <a:blip r:embed="rId2"/>
          <a:srcRect t="21178" b="21178"/>
          <a:stretch>
            <a:fillRect/>
          </a:stretch>
        </p:blipFill>
        <p:spPr>
          <a:xfrm>
            <a:off x="1696995" y="288324"/>
            <a:ext cx="9807617" cy="451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8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2224215" y="1219200"/>
            <a:ext cx="77929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/>
            </a:r>
            <a:br>
              <a:rPr lang="en-US" sz="3200" b="1" dirty="0"/>
            </a:br>
            <a:r>
              <a:rPr lang="en-US" sz="9600" b="1" u="sng" dirty="0" smtClean="0">
                <a:solidFill>
                  <a:srgbClr val="C00000"/>
                </a:solidFill>
              </a:rPr>
              <a:t>DREAM</a:t>
            </a:r>
            <a:r>
              <a:rPr lang="el-GR" sz="9600" dirty="0">
                <a:solidFill>
                  <a:srgbClr val="C00000"/>
                </a:solidFill>
              </a:rPr>
              <a:t/>
            </a:r>
            <a:br>
              <a:rPr lang="el-GR" sz="9600" dirty="0">
                <a:solidFill>
                  <a:srgbClr val="C00000"/>
                </a:solidFill>
              </a:rPr>
            </a:b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83995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                           </a:t>
            </a:r>
            <a:r>
              <a:rPr lang="en-US" sz="2800" b="1" u="sng" dirty="0" smtClean="0"/>
              <a:t>D</a:t>
            </a:r>
            <a:r>
              <a:rPr lang="en-US" sz="2800" dirty="0" smtClean="0"/>
              <a:t>ream!</a:t>
            </a:r>
            <a:endParaRPr lang="el-GR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Picture 7" descr="us What It Would Have Looked Like 600 Years Ago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6834"/>
            <a:ext cx="4077729" cy="4244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3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</a:t>
            </a:r>
            <a:r>
              <a:rPr lang="en-US" sz="3600" b="1" u="sng" dirty="0" smtClean="0"/>
              <a:t>R</a:t>
            </a:r>
            <a:r>
              <a:rPr lang="en-US" sz="3600" dirty="0" smtClean="0"/>
              <a:t>espect the elders!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6" name="Picture Placeholder 15" descr="cid:838864c6-1956-46bd-8fb3-fe2131915b97"/>
          <p:cNvPicPr>
            <a:picLocks noGrp="1"/>
          </p:cNvPicPr>
          <p:nvPr>
            <p:ph type="pic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" b="2183"/>
          <a:stretch>
            <a:fillRect/>
          </a:stretch>
        </p:blipFill>
        <p:spPr bwMode="auto">
          <a:xfrm>
            <a:off x="1023730" y="1192696"/>
            <a:ext cx="10366513" cy="2901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1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                               </a:t>
            </a:r>
            <a:r>
              <a:rPr lang="en-US" sz="3600" b="1" u="sng" dirty="0" smtClean="0"/>
              <a:t>E</a:t>
            </a:r>
            <a:r>
              <a:rPr lang="en-US" sz="3600" dirty="0" smtClean="0"/>
              <a:t>volution!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6" descr="http://4.bp.blogspot.com/-7Ac8k3kwKl8/U6aIVnUmG9I/AAAAAAACOmY/oD5RGXiS9Ik/s1600/ATT00029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307" y="105390"/>
            <a:ext cx="8476735" cy="4764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0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0687" y="894522"/>
            <a:ext cx="90048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we started our discussion on </a:t>
            </a:r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ETHICAL GLOBAL </a:t>
            </a:r>
            <a:r>
              <a:rPr lang="en-US" sz="44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MANAGER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addressing the concepts:</a:t>
            </a:r>
          </a:p>
          <a:p>
            <a:pPr algn="ctr"/>
            <a: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4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SMILE, CREATE, CARE, HONOR, EXCEL, ACTUALIZE, </a:t>
            </a:r>
            <a:r>
              <a:rPr lang="en-US" sz="4400" b="1" i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ADAPT!</a:t>
            </a:r>
            <a:endParaRPr lang="el-GR" sz="4400" i="1" dirty="0"/>
          </a:p>
        </p:txBody>
      </p:sp>
    </p:spTree>
    <p:extLst>
      <p:ext uri="{BB962C8B-B14F-4D97-AF65-F5344CB8AC3E}">
        <p14:creationId xmlns:p14="http://schemas.microsoft.com/office/powerpoint/2010/main" val="2518788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               </a:t>
            </a:r>
            <a:r>
              <a:rPr lang="en-US" sz="3600" b="1" u="sng" dirty="0" smtClean="0"/>
              <a:t>A</a:t>
            </a:r>
            <a:r>
              <a:rPr lang="en-US" sz="3600" dirty="0" smtClean="0"/>
              <a:t>rchitectural logic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6" name="Rectangle 5"/>
          <p:cNvSpPr/>
          <p:nvPr/>
        </p:nvSpPr>
        <p:spPr>
          <a:xfrm>
            <a:off x="5192547" y="3244334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i="1" dirty="0"/>
              <a:t>Atomic bomb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838739" y="268356"/>
            <a:ext cx="8309113" cy="43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</a:t>
            </a:r>
            <a:r>
              <a:rPr lang="en-US" sz="4000" dirty="0" smtClean="0"/>
              <a:t> </a:t>
            </a:r>
            <a:r>
              <a:rPr lang="en-US" sz="4000" b="1" u="sng" dirty="0" smtClean="0"/>
              <a:t>M</a:t>
            </a:r>
            <a:r>
              <a:rPr lang="en-US" sz="4000" dirty="0" smtClean="0"/>
              <a:t>arried!</a:t>
            </a:r>
            <a:endParaRPr lang="el-GR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Picture Placeholder 7" descr="cid:f1cf40ba-5615-42bf-87f0-04e1e43977b4"/>
          <p:cNvPicPr>
            <a:picLocks noGrp="1"/>
          </p:cNvPicPr>
          <p:nvPr>
            <p:ph type="pic"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3" b="21893"/>
          <a:stretch>
            <a:fillRect/>
          </a:stretch>
        </p:blipFill>
        <p:spPr bwMode="auto">
          <a:xfrm>
            <a:off x="904460" y="1580322"/>
            <a:ext cx="10455965" cy="2738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8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smtClean="0"/>
              <a:t> …. </a:t>
            </a:r>
            <a:r>
              <a:rPr lang="en-US" sz="3200" b="1" dirty="0" smtClean="0"/>
              <a:t>Solitude </a:t>
            </a:r>
            <a:r>
              <a:rPr lang="en-US" sz="3200" b="1" dirty="0"/>
              <a:t>(George </a:t>
            </a:r>
            <a:r>
              <a:rPr lang="en-US" sz="3200" b="1" dirty="0" err="1"/>
              <a:t>Mustaki</a:t>
            </a:r>
            <a:r>
              <a:rPr lang="en-US" sz="3200" b="1" dirty="0"/>
              <a:t>)</a:t>
            </a:r>
            <a:endParaRPr lang="el-GR" sz="3200" b="1" dirty="0"/>
          </a:p>
        </p:txBody>
      </p:sp>
      <p:pic>
        <p:nvPicPr>
          <p:cNvPr id="7" name="Picture 6" descr="Description: Αποτέλεσμα εικόνας για je ne suis jamais seul avec ma solitud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234" y="467139"/>
            <a:ext cx="6042991" cy="4194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3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2380734" y="1425146"/>
            <a:ext cx="67632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u="sng" dirty="0" smtClean="0">
                <a:solidFill>
                  <a:srgbClr val="C00000"/>
                </a:solidFill>
              </a:rPr>
              <a:t>DARE!</a:t>
            </a:r>
            <a:r>
              <a:rPr lang="el-GR" sz="9600" dirty="0">
                <a:solidFill>
                  <a:srgbClr val="C00000"/>
                </a:solidFill>
              </a:rPr>
              <a:t/>
            </a:r>
            <a:br>
              <a:rPr lang="el-GR" sz="9600" dirty="0">
                <a:solidFill>
                  <a:srgbClr val="C00000"/>
                </a:solidFill>
              </a:rPr>
            </a:br>
            <a:endParaRPr lang="el-GR" sz="9600" dirty="0"/>
          </a:p>
        </p:txBody>
      </p:sp>
    </p:spTree>
    <p:extLst>
      <p:ext uri="{BB962C8B-B14F-4D97-AF65-F5344CB8AC3E}">
        <p14:creationId xmlns:p14="http://schemas.microsoft.com/office/powerpoint/2010/main" val="6892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           </a:t>
            </a:r>
            <a:r>
              <a:rPr lang="en-US" sz="3600" b="1" u="sng" dirty="0" smtClean="0"/>
              <a:t>D</a:t>
            </a:r>
            <a:r>
              <a:rPr lang="en-US" sz="3600" dirty="0" smtClean="0"/>
              <a:t>ream the uncommon!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891482" y="271848"/>
            <a:ext cx="7397578" cy="46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68" y="4800599"/>
            <a:ext cx="11763632" cy="842319"/>
          </a:xfrm>
        </p:spPr>
        <p:txBody>
          <a:bodyPr>
            <a:noAutofit/>
          </a:bodyPr>
          <a:lstStyle/>
          <a:p>
            <a:pPr lvl="0"/>
            <a:r>
              <a:rPr lang="en-US" sz="3600" dirty="0"/>
              <a:t>How a cyclist’s legs look </a:t>
            </a:r>
            <a:r>
              <a:rPr lang="en-US" sz="3600" b="1" u="sng" dirty="0"/>
              <a:t>A</a:t>
            </a:r>
            <a:r>
              <a:rPr lang="en-US" sz="3600" dirty="0"/>
              <a:t>fter the “tour of France”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>
          <a:xfrm>
            <a:off x="2515072" y="259830"/>
            <a:ext cx="8915400" cy="3854970"/>
          </a:xfrm>
        </p:spPr>
      </p:sp>
      <p:pic>
        <p:nvPicPr>
          <p:cNvPr id="9" name="Picture 8" descr="Photos That Change&#10;                                                          Everything We&#10;                                                          Kno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885" y="238897"/>
            <a:ext cx="7595287" cy="4753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53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6022" y="4792362"/>
            <a:ext cx="9308755" cy="566738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                     </a:t>
            </a:r>
            <a:r>
              <a:rPr lang="en-US" sz="3600" b="1" u="sng" dirty="0" smtClean="0"/>
              <a:t>R</a:t>
            </a:r>
            <a:r>
              <a:rPr lang="en-US" sz="3600" dirty="0" smtClean="0"/>
              <a:t>eality ???</a:t>
            </a:r>
            <a:endParaRPr lang="el-GR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" name="Picture Placeholder 11" descr="perierga.gr                                                          - 20                                                          εικονογραφήσεις                                                          δείχνουν την                                                          εξάρτησή μας                                                          από την                                                          τεχνολογία!">
            <a:hlinkClick r:id="rId2" tgtFrame="_blank"/>
          </p:cNvPr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7" b="4447"/>
          <a:stretch>
            <a:fillRect/>
          </a:stretch>
        </p:blipFill>
        <p:spPr bwMode="auto">
          <a:xfrm>
            <a:off x="3814119" y="123568"/>
            <a:ext cx="5371070" cy="475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0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   </a:t>
            </a:r>
            <a:r>
              <a:rPr lang="en-US" sz="2800" b="1" u="sng" dirty="0" smtClean="0"/>
              <a:t>E</a:t>
            </a:r>
            <a:r>
              <a:rPr lang="en-US" sz="2800" dirty="0" smtClean="0"/>
              <a:t>xpect the unexpected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Placeholder 5"/>
          <p:cNvPicPr>
            <a:picLocks noGrp="1"/>
          </p:cNvPicPr>
          <p:nvPr>
            <p:ph type="pic" idx="1"/>
          </p:nvPr>
        </p:nvPicPr>
        <p:blipFill>
          <a:blip r:embed="rId2"/>
          <a:srcRect l="3063" r="3063"/>
          <a:stretch>
            <a:fillRect/>
          </a:stretch>
        </p:blipFill>
        <p:spPr>
          <a:xfrm>
            <a:off x="2589213" y="164757"/>
            <a:ext cx="6480646" cy="467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6671" y="1441174"/>
            <a:ext cx="9327942" cy="3336207"/>
          </a:xfrm>
        </p:spPr>
        <p:txBody>
          <a:bodyPr>
            <a:normAutofit/>
          </a:bodyPr>
          <a:lstStyle/>
          <a:p>
            <a:r>
              <a:rPr lang="en-US" dirty="0" smtClean="0"/>
              <a:t>….add here the “expect the unexpected” video</a:t>
            </a:r>
            <a:br>
              <a:rPr lang="en-US" dirty="0" smtClean="0"/>
            </a:br>
            <a:r>
              <a:rPr lang="en-US" dirty="0" smtClean="0"/>
              <a:t>(from my 11/19/19 email)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49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0519" y="1318054"/>
            <a:ext cx="8748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u="sng" dirty="0" smtClean="0">
                <a:solidFill>
                  <a:srgbClr val="C00000"/>
                </a:solidFill>
              </a:rPr>
              <a:t>Three CONCEPTS that IMPRESSED YOU MOST</a:t>
            </a:r>
            <a:r>
              <a:rPr lang="el-GR" sz="7200" dirty="0">
                <a:solidFill>
                  <a:srgbClr val="C00000"/>
                </a:solidFill>
              </a:rPr>
              <a:t/>
            </a:r>
            <a:br>
              <a:rPr lang="el-GR" sz="7200" dirty="0">
                <a:solidFill>
                  <a:srgbClr val="C00000"/>
                </a:solidFill>
              </a:rPr>
            </a:br>
            <a:r>
              <a:rPr lang="en-US" sz="7200" dirty="0"/>
              <a:t/>
            </a:r>
            <a:br>
              <a:rPr lang="en-US" sz="7200" dirty="0"/>
            </a:br>
            <a:endParaRPr lang="el-GR" sz="7200" dirty="0"/>
          </a:p>
        </p:txBody>
      </p:sp>
    </p:spTree>
    <p:extLst>
      <p:ext uri="{BB962C8B-B14F-4D97-AF65-F5344CB8AC3E}">
        <p14:creationId xmlns:p14="http://schemas.microsoft.com/office/powerpoint/2010/main" val="41389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271" y="2746726"/>
            <a:ext cx="9338296" cy="23113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10700" b="1" u="sng" dirty="0" smtClean="0">
                <a:solidFill>
                  <a:srgbClr val="C00000"/>
                </a:solidFill>
              </a:rPr>
              <a:t>RESPECT</a:t>
            </a:r>
            <a:r>
              <a:rPr lang="el-GR" sz="10700" dirty="0">
                <a:solidFill>
                  <a:srgbClr val="C00000"/>
                </a:solidFill>
              </a:rPr>
              <a:t/>
            </a:r>
            <a:br>
              <a:rPr lang="el-GR" sz="10700" dirty="0">
                <a:solidFill>
                  <a:srgbClr val="C0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36860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8009" y="745435"/>
            <a:ext cx="894521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b="1" dirty="0" smtClean="0"/>
          </a:p>
          <a:p>
            <a:r>
              <a:rPr lang="el-GR" sz="3200" b="1" dirty="0" smtClean="0"/>
              <a:t>Ου </a:t>
            </a:r>
            <a:r>
              <a:rPr lang="el-GR" sz="3200" b="1" dirty="0"/>
              <a:t>γαρ τη </a:t>
            </a:r>
            <a:r>
              <a:rPr lang="el-GR" sz="3200" b="1" dirty="0" err="1"/>
              <a:t>μοι</a:t>
            </a:r>
            <a:r>
              <a:rPr lang="el-GR" sz="3200" b="1" dirty="0"/>
              <a:t> Ζευς ην ο </a:t>
            </a:r>
            <a:r>
              <a:rPr lang="el-GR" sz="3200" b="1" dirty="0" err="1"/>
              <a:t>κηρύξας</a:t>
            </a:r>
            <a:r>
              <a:rPr lang="el-GR" sz="3200" b="1" dirty="0"/>
              <a:t> τάδε …. </a:t>
            </a:r>
            <a:r>
              <a:rPr lang="el-GR" sz="3200" dirty="0"/>
              <a:t>(Αντιγόνη Σοφοκλέους)</a:t>
            </a:r>
          </a:p>
          <a:p>
            <a:r>
              <a:rPr lang="el-GR" sz="3200" dirty="0"/>
              <a:t> </a:t>
            </a:r>
          </a:p>
          <a:p>
            <a:r>
              <a:rPr lang="el-GR" sz="3200" b="1" dirty="0" err="1"/>
              <a:t>Άμες</a:t>
            </a:r>
            <a:r>
              <a:rPr lang="el-GR" sz="3200" b="1" dirty="0"/>
              <a:t> δε γ’ </a:t>
            </a:r>
            <a:r>
              <a:rPr lang="el-GR" sz="3200" b="1" dirty="0" err="1"/>
              <a:t>εσόμεθα</a:t>
            </a:r>
            <a:r>
              <a:rPr lang="el-GR" sz="3200" b="1" dirty="0"/>
              <a:t> </a:t>
            </a:r>
            <a:r>
              <a:rPr lang="el-GR" sz="3200" b="1" dirty="0" err="1"/>
              <a:t>πολλώ</a:t>
            </a:r>
            <a:r>
              <a:rPr lang="el-GR" sz="3200" b="1" dirty="0"/>
              <a:t> </a:t>
            </a:r>
            <a:r>
              <a:rPr lang="el-GR" sz="3200" b="1" dirty="0" err="1" smtClean="0"/>
              <a:t>κάρωνες</a:t>
            </a:r>
            <a:r>
              <a:rPr lang="en-US" sz="3200" b="1" dirty="0" smtClean="0"/>
              <a:t> !!!!</a:t>
            </a:r>
            <a:endParaRPr lang="el-GR" sz="3200" dirty="0"/>
          </a:p>
          <a:p>
            <a:r>
              <a:rPr lang="el-GR" sz="3200" dirty="0"/>
              <a:t> </a:t>
            </a:r>
          </a:p>
          <a:p>
            <a:r>
              <a:rPr lang="el-GR" sz="3200" b="1" dirty="0" err="1"/>
              <a:t>Θεοφιλοσοφικές</a:t>
            </a:r>
            <a:r>
              <a:rPr lang="el-GR" sz="3200" b="1" dirty="0"/>
              <a:t> θέσεις …. </a:t>
            </a:r>
            <a:endParaRPr lang="en-US" sz="3200" b="1" dirty="0" smtClean="0"/>
          </a:p>
          <a:p>
            <a:r>
              <a:rPr lang="el-GR" sz="3200" dirty="0" smtClean="0"/>
              <a:t>Προσδοκώ </a:t>
            </a:r>
            <a:r>
              <a:rPr lang="el-GR" sz="3200" dirty="0"/>
              <a:t>ανάσταση νεκρών </a:t>
            </a:r>
            <a:r>
              <a:rPr lang="el-GR" sz="3200" dirty="0" smtClean="0"/>
              <a:t>;;;; </a:t>
            </a:r>
            <a:endParaRPr lang="el-GR" sz="3200" dirty="0"/>
          </a:p>
          <a:p>
            <a:r>
              <a:rPr lang="el-GR" sz="3200" dirty="0" smtClean="0"/>
              <a:t>Ο </a:t>
            </a:r>
            <a:r>
              <a:rPr lang="el-GR" sz="3200" dirty="0"/>
              <a:t>ζων ελπίζων αποθνήσκει χάσκων </a:t>
            </a:r>
            <a:r>
              <a:rPr lang="el-GR" sz="3200" dirty="0" smtClean="0"/>
              <a:t>;;;;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12710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789" y="609599"/>
            <a:ext cx="9572367" cy="477741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Those were self-actualization and “meta”-values concerns of the global manager; 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What </a:t>
            </a:r>
            <a:r>
              <a:rPr lang="en-US" b="1" dirty="0" smtClean="0">
                <a:solidFill>
                  <a:srgbClr val="C00000"/>
                </a:solidFill>
              </a:rPr>
              <a:t>about meaning of life?</a:t>
            </a:r>
            <a:endParaRPr lang="el-GR" sz="31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225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9225" y="824948"/>
            <a:ext cx="9173817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</a:rPr>
              <a:t>Meaning of Life: </a:t>
            </a:r>
            <a:endParaRPr lang="en-US" sz="4000" b="1" u="sng" dirty="0" smtClean="0">
              <a:solidFill>
                <a:srgbClr val="FF0000"/>
              </a:solidFill>
            </a:endParaRPr>
          </a:p>
          <a:p>
            <a:pPr algn="ctr"/>
            <a:endParaRPr lang="el-GR" sz="900" b="1" u="sng" dirty="0">
              <a:solidFill>
                <a:srgbClr val="FF0000"/>
              </a:solidFill>
            </a:endParaRPr>
          </a:p>
          <a:p>
            <a:pPr lvl="0"/>
            <a:r>
              <a:rPr lang="en-US" sz="4000" b="1" dirty="0">
                <a:solidFill>
                  <a:srgbClr val="FF0000"/>
                </a:solidFill>
              </a:rPr>
              <a:t>Belonging</a:t>
            </a:r>
            <a:endParaRPr lang="el-GR" sz="4000" dirty="0">
              <a:solidFill>
                <a:srgbClr val="FF0000"/>
              </a:solidFill>
            </a:endParaRPr>
          </a:p>
          <a:p>
            <a:pPr lvl="0"/>
            <a:r>
              <a:rPr lang="en-US" sz="4000" dirty="0">
                <a:solidFill>
                  <a:srgbClr val="FF0000"/>
                </a:solidFill>
              </a:rPr>
              <a:t>Independent Living</a:t>
            </a:r>
            <a:endParaRPr lang="el-GR" sz="4000" dirty="0">
              <a:solidFill>
                <a:srgbClr val="FF0000"/>
              </a:solidFill>
            </a:endParaRPr>
          </a:p>
          <a:p>
            <a:pPr lvl="0"/>
            <a:r>
              <a:rPr lang="en-US" sz="4000" dirty="0">
                <a:solidFill>
                  <a:srgbClr val="FF0000"/>
                </a:solidFill>
              </a:rPr>
              <a:t>Evolution of </a:t>
            </a:r>
            <a:r>
              <a:rPr lang="en-US" sz="4000" b="1" dirty="0">
                <a:solidFill>
                  <a:srgbClr val="FF0000"/>
                </a:solidFill>
              </a:rPr>
              <a:t>Purpose</a:t>
            </a:r>
            <a:endParaRPr lang="el-GR" sz="4000" dirty="0">
              <a:solidFill>
                <a:srgbClr val="FF0000"/>
              </a:solidFill>
            </a:endParaRPr>
          </a:p>
          <a:p>
            <a:pPr lvl="0"/>
            <a:r>
              <a:rPr lang="en-US" sz="4000" b="1" dirty="0">
                <a:solidFill>
                  <a:srgbClr val="FF0000"/>
                </a:solidFill>
              </a:rPr>
              <a:t>Storytelling</a:t>
            </a:r>
            <a:endParaRPr lang="el-GR" sz="4000" dirty="0">
              <a:solidFill>
                <a:srgbClr val="FF0000"/>
              </a:solidFill>
            </a:endParaRPr>
          </a:p>
          <a:p>
            <a:pPr lvl="0"/>
            <a:r>
              <a:rPr lang="en-US" sz="4000" dirty="0">
                <a:solidFill>
                  <a:srgbClr val="FF0000"/>
                </a:solidFill>
              </a:rPr>
              <a:t>Be of Service</a:t>
            </a:r>
            <a:endParaRPr lang="el-GR" sz="4000" dirty="0">
              <a:solidFill>
                <a:srgbClr val="FF0000"/>
              </a:solidFill>
            </a:endParaRPr>
          </a:p>
          <a:p>
            <a:r>
              <a:rPr lang="en-US" sz="4000" b="1" dirty="0" err="1">
                <a:solidFill>
                  <a:srgbClr val="FF0000"/>
                </a:solidFill>
              </a:rPr>
              <a:t>Trancedance</a:t>
            </a:r>
            <a:r>
              <a:rPr lang="en-US" sz="4000" dirty="0">
                <a:solidFill>
                  <a:srgbClr val="FF0000"/>
                </a:solidFill>
              </a:rPr>
              <a:t>: Think of relativity</a:t>
            </a:r>
            <a:endParaRPr lang="el-G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1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sz="2400" b="1" dirty="0" smtClean="0"/>
          </a:p>
          <a:p>
            <a:endParaRPr lang="en-US" sz="2400" b="1" dirty="0"/>
          </a:p>
          <a:p>
            <a:r>
              <a:rPr lang="en-US" sz="9600" b="1" dirty="0" smtClean="0"/>
              <a:t>Oh!  Again! The main concept behind all these is</a:t>
            </a:r>
          </a:p>
          <a:p>
            <a:r>
              <a:rPr lang="en-US" sz="17600" b="1" dirty="0" smtClean="0">
                <a:solidFill>
                  <a:srgbClr val="FF0000"/>
                </a:solidFill>
              </a:rPr>
              <a:t>ATTITUDE! </a:t>
            </a:r>
            <a:r>
              <a:rPr lang="en-US" sz="17600" b="1" i="1" u="sng" dirty="0" smtClean="0">
                <a:solidFill>
                  <a:srgbClr val="FF0000"/>
                </a:solidFill>
              </a:rPr>
              <a:t>YOUR </a:t>
            </a:r>
            <a:r>
              <a:rPr lang="en-US" sz="17600" b="1" dirty="0" smtClean="0">
                <a:solidFill>
                  <a:srgbClr val="FF0000"/>
                </a:solidFill>
              </a:rPr>
              <a:t>ATTITUDE!!!</a:t>
            </a:r>
            <a:endParaRPr lang="el-GR" sz="176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cid:image001.jpg@01D12DA4.5CC50FC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65" y="807308"/>
            <a:ext cx="7479957" cy="4275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57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4853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rgbClr val="C00000"/>
                </a:solidFill>
              </a:rPr>
              <a:t>Thanks for listening, any questions?</a:t>
            </a:r>
            <a:br>
              <a:rPr lang="en-US" sz="8000" b="1" dirty="0">
                <a:solidFill>
                  <a:srgbClr val="C00000"/>
                </a:solidFill>
              </a:rPr>
            </a:br>
            <a:endParaRPr lang="el-GR" sz="8000" b="1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607904"/>
            <a:ext cx="8915399" cy="2302006"/>
          </a:xfrm>
        </p:spPr>
        <p:txBody>
          <a:bodyPr>
            <a:normAutofit/>
          </a:bodyPr>
          <a:lstStyle/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John Thanopoulos, Ph.D. (thanioa@otenet.gr)</a:t>
            </a:r>
          </a:p>
          <a:p>
            <a:pPr algn="ctr"/>
            <a:r>
              <a:rPr lang="en-US" sz="1900" dirty="0" smtClean="0">
                <a:solidFill>
                  <a:schemeClr val="tx1"/>
                </a:solidFill>
              </a:rPr>
              <a:t>Best World Education Congress IB Professor (2012)</a:t>
            </a:r>
          </a:p>
          <a:p>
            <a:pPr algn="ctr"/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November </a:t>
            </a:r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</a:t>
            </a:r>
            <a:r>
              <a:rPr lang="en-US" sz="19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9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2019</a:t>
            </a:r>
            <a:endParaRPr lang="el-GR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5589" y="5155311"/>
            <a:ext cx="9797733" cy="1262906"/>
          </a:xfrm>
        </p:spPr>
        <p:txBody>
          <a:bodyPr>
            <a:normAutofit/>
          </a:bodyPr>
          <a:lstStyle/>
          <a:p>
            <a:pPr algn="ctr"/>
            <a:endParaRPr lang="el-GR" sz="3600" dirty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1025" name="Picture 5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87" y="457200"/>
            <a:ext cx="6798365" cy="49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374939" y="4503862"/>
            <a:ext cx="406393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eaching the top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908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9675" y="4525315"/>
            <a:ext cx="7438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dirty="0" smtClean="0">
              <a:solidFill>
                <a:prstClr val="black"/>
              </a:solidFill>
            </a:endParaRPr>
          </a:p>
          <a:p>
            <a:pPr lvl="0" algn="ctr"/>
            <a:endParaRPr lang="en-US" sz="3600" b="1" u="sng" dirty="0" smtClean="0"/>
          </a:p>
          <a:p>
            <a:pPr lvl="0" algn="ctr"/>
            <a:r>
              <a:rPr lang="en-US" sz="3600" b="1" u="sng" dirty="0" smtClean="0"/>
              <a:t>E</a:t>
            </a:r>
            <a:r>
              <a:rPr lang="en-US" sz="3600" dirty="0" smtClean="0"/>
              <a:t>xercise</a:t>
            </a:r>
            <a:r>
              <a:rPr lang="en-US" sz="3600" dirty="0"/>
              <a:t>! </a:t>
            </a:r>
            <a:endParaRPr lang="el-GR" sz="3600" dirty="0">
              <a:solidFill>
                <a:prstClr val="black"/>
              </a:solidFill>
            </a:endParaRPr>
          </a:p>
        </p:txBody>
      </p:sp>
      <p:pic>
        <p:nvPicPr>
          <p:cNvPr id="7" name="Picture 6" descr="cid:6.2242782129@web172205.mail.ir2.yahoo.com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57" y="308113"/>
            <a:ext cx="7146234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7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704" y="5239653"/>
            <a:ext cx="9416464" cy="128089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S</a:t>
            </a:r>
            <a:r>
              <a:rPr lang="en-US" dirty="0" smtClean="0"/>
              <a:t>TOP sign: Give Priority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5" descr="Αποτέλεσμα εικόνας για stop sign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59" y="996778"/>
            <a:ext cx="7125730" cy="485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8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069" y="5344155"/>
            <a:ext cx="8911687" cy="1280890"/>
          </a:xfrm>
        </p:spPr>
        <p:txBody>
          <a:bodyPr/>
          <a:lstStyle/>
          <a:p>
            <a:pPr algn="ctr"/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dirty="0" smtClean="0"/>
              <a:t>Man is a </a:t>
            </a:r>
            <a:r>
              <a:rPr lang="en-US" b="1" u="sng" dirty="0" smtClean="0"/>
              <a:t>P</a:t>
            </a:r>
            <a:r>
              <a:rPr lang="en-US" dirty="0" smtClean="0"/>
              <a:t>olitical animal (Aristotle)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5" descr="cid:l0y0WHwGA7PkaSOqxP7J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05" y="650789"/>
            <a:ext cx="6063050" cy="5305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09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3" y="5187402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b="1" u="sng" dirty="0" smtClean="0"/>
              <a:t>E</a:t>
            </a:r>
            <a:r>
              <a:rPr lang="en-US" dirty="0" smtClean="0"/>
              <a:t>conomics! </a:t>
            </a:r>
            <a:endParaRPr lang="el-GR" dirty="0"/>
          </a:p>
        </p:txBody>
      </p:sp>
      <p:pic>
        <p:nvPicPr>
          <p:cNvPr id="7" name="Content Placeholder 6" descr="well-18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076" y="988541"/>
            <a:ext cx="9135762" cy="4596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56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3600" b="1" u="sng" dirty="0" smtClean="0"/>
          </a:p>
          <a:p>
            <a:r>
              <a:rPr lang="en-US" sz="3600" b="1" u="sng" dirty="0" smtClean="0"/>
              <a:t>C</a:t>
            </a:r>
            <a:r>
              <a:rPr lang="en-US" sz="3600" dirty="0" smtClean="0"/>
              <a:t>apitalize on generation gaps</a:t>
            </a:r>
            <a:endParaRPr lang="el-GR" sz="3600" b="1" u="sng" dirty="0"/>
          </a:p>
        </p:txBody>
      </p:sp>
      <p:pic>
        <p:nvPicPr>
          <p:cNvPr id="4" name="Picture 3" descr="cid:part3.D33256A0.BCC64F40@gmail.com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11" y="395416"/>
            <a:ext cx="5906530" cy="4629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181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14654</TotalTime>
  <Words>208</Words>
  <Application>Microsoft Office PowerPoint</Application>
  <PresentationFormat>Custom</PresentationFormat>
  <Paragraphs>64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Wisp</vt:lpstr>
      <vt:lpstr>  BE ETHICAL GLOBAL MANAGER: RESPECT, HELP, DREAM, DARE! (Meta-Values) By John Thanopoulos  November 29th 2019, Athens, Greece HSSS Conference, University of Piraeus </vt:lpstr>
      <vt:lpstr>PowerPoint Presentation</vt:lpstr>
      <vt:lpstr>        RESPECT  </vt:lpstr>
      <vt:lpstr>PowerPoint Presentation</vt:lpstr>
      <vt:lpstr>PowerPoint Presentation</vt:lpstr>
      <vt:lpstr> STOP sign: Give Priority</vt:lpstr>
      <vt:lpstr> Man is a Political animal (Aristotle)</vt:lpstr>
      <vt:lpstr> Economics! </vt:lpstr>
      <vt:lpstr>PowerPoint Presentation</vt:lpstr>
      <vt:lpstr>        </vt:lpstr>
      <vt:lpstr>PowerPoint Presentation</vt:lpstr>
      <vt:lpstr>                            Help </vt:lpstr>
      <vt:lpstr>                               Enjoy!</vt:lpstr>
      <vt:lpstr>"Leaning" - a Statue by Emil Alzamora</vt:lpstr>
      <vt:lpstr>                        Picture the World!</vt:lpstr>
      <vt:lpstr>PowerPoint Presentation</vt:lpstr>
      <vt:lpstr>                            Dream!</vt:lpstr>
      <vt:lpstr>           Respect the elders!</vt:lpstr>
      <vt:lpstr>                               Evolution!</vt:lpstr>
      <vt:lpstr>               Architectural logic</vt:lpstr>
      <vt:lpstr>                                  Married!</vt:lpstr>
      <vt:lpstr>PowerPoint Presentation</vt:lpstr>
      <vt:lpstr>PowerPoint Presentation</vt:lpstr>
      <vt:lpstr>                       Dream the uncommon!</vt:lpstr>
      <vt:lpstr>How a cyclist’s legs look After the “tour of France”</vt:lpstr>
      <vt:lpstr>                        Reality ???</vt:lpstr>
      <vt:lpstr>                Expect the unexpected</vt:lpstr>
      <vt:lpstr>….add here the “expect the unexpected” video (from my 11/19/19 email)</vt:lpstr>
      <vt:lpstr>PowerPoint Presentation</vt:lpstr>
      <vt:lpstr>PowerPoint Presentation</vt:lpstr>
      <vt:lpstr>Those were self-actualization and “meta”-values concerns of the global manager;    What about meaning of life?</vt:lpstr>
      <vt:lpstr>PowerPoint Presentation</vt:lpstr>
      <vt:lpstr>PowerPoint Presentation</vt:lpstr>
      <vt:lpstr>Thanks for listening, any questions?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Thanopoulos presentation (#2), December 1, 2017 On the MEANING OF LIFE!  Here are the basic four concepts: BELONG, PURPOSE, STORYTELL and TRANSCEND.   Following the same presentation routine, each letter starting a new concept, we have … .</dc:title>
  <dc:creator>Χριστίνα Καλυβιώτη</dc:creator>
  <cp:lastModifiedBy>John</cp:lastModifiedBy>
  <cp:revision>131</cp:revision>
  <dcterms:created xsi:type="dcterms:W3CDTF">2017-11-28T11:21:46Z</dcterms:created>
  <dcterms:modified xsi:type="dcterms:W3CDTF">2019-11-19T18:59:37Z</dcterms:modified>
</cp:coreProperties>
</file>